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FFEEB9"/>
    <a:srgbClr val="FFCCFF"/>
    <a:srgbClr val="FF0066"/>
    <a:srgbClr val="0066FF"/>
    <a:srgbClr val="CCE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-600" y="21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2BE9F7-95C2-41CC-8D71-CED5FA408099}" type="datetimeFigureOut">
              <a:rPr kumimoji="1" lang="ja-JP" altLang="en-US" smtClean="0"/>
              <a:pPr/>
              <a:t>2013/6/16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68C9C3-0003-4073-93D0-9659F5EE502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68C9C3-0003-4073-93D0-9659F5EE5026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3A32-3F29-4C05-9E40-CD2F3B87BCE0}" type="datetimeFigureOut">
              <a:rPr kumimoji="1" lang="ja-JP" altLang="en-US" smtClean="0"/>
              <a:pPr/>
              <a:t>2013/6/16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4C1F6-E6AB-4534-BDFF-C5727210205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3A32-3F29-4C05-9E40-CD2F3B87BCE0}" type="datetimeFigureOut">
              <a:rPr kumimoji="1" lang="ja-JP" altLang="en-US" smtClean="0"/>
              <a:pPr/>
              <a:t>2013/6/16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4C1F6-E6AB-4534-BDFF-C5727210205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3A32-3F29-4C05-9E40-CD2F3B87BCE0}" type="datetimeFigureOut">
              <a:rPr kumimoji="1" lang="ja-JP" altLang="en-US" smtClean="0"/>
              <a:pPr/>
              <a:t>2013/6/16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4C1F6-E6AB-4534-BDFF-C5727210205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3A32-3F29-4C05-9E40-CD2F3B87BCE0}" type="datetimeFigureOut">
              <a:rPr kumimoji="1" lang="ja-JP" altLang="en-US" smtClean="0"/>
              <a:pPr/>
              <a:t>2013/6/16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4C1F6-E6AB-4534-BDFF-C5727210205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3A32-3F29-4C05-9E40-CD2F3B87BCE0}" type="datetimeFigureOut">
              <a:rPr kumimoji="1" lang="ja-JP" altLang="en-US" smtClean="0"/>
              <a:pPr/>
              <a:t>2013/6/16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4C1F6-E6AB-4534-BDFF-C5727210205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3A32-3F29-4C05-9E40-CD2F3B87BCE0}" type="datetimeFigureOut">
              <a:rPr kumimoji="1" lang="ja-JP" altLang="en-US" smtClean="0"/>
              <a:pPr/>
              <a:t>2013/6/16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4C1F6-E6AB-4534-BDFF-C5727210205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3A32-3F29-4C05-9E40-CD2F3B87BCE0}" type="datetimeFigureOut">
              <a:rPr kumimoji="1" lang="ja-JP" altLang="en-US" smtClean="0"/>
              <a:pPr/>
              <a:t>2013/6/16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4C1F6-E6AB-4534-BDFF-C5727210205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3A32-3F29-4C05-9E40-CD2F3B87BCE0}" type="datetimeFigureOut">
              <a:rPr kumimoji="1" lang="ja-JP" altLang="en-US" smtClean="0"/>
              <a:pPr/>
              <a:t>2013/6/16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4C1F6-E6AB-4534-BDFF-C5727210205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3A32-3F29-4C05-9E40-CD2F3B87BCE0}" type="datetimeFigureOut">
              <a:rPr kumimoji="1" lang="ja-JP" altLang="en-US" smtClean="0"/>
              <a:pPr/>
              <a:t>2013/6/16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4C1F6-E6AB-4534-BDFF-C5727210205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3A32-3F29-4C05-9E40-CD2F3B87BCE0}" type="datetimeFigureOut">
              <a:rPr kumimoji="1" lang="ja-JP" altLang="en-US" smtClean="0"/>
              <a:pPr/>
              <a:t>2013/6/16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4C1F6-E6AB-4534-BDFF-C5727210205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B3A32-3F29-4C05-9E40-CD2F3B87BCE0}" type="datetimeFigureOut">
              <a:rPr kumimoji="1" lang="ja-JP" altLang="en-US" smtClean="0"/>
              <a:pPr/>
              <a:t>2013/6/16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B4C1F6-E6AB-4534-BDFF-C5727210205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B3A32-3F29-4C05-9E40-CD2F3B87BCE0}" type="datetimeFigureOut">
              <a:rPr kumimoji="1" lang="ja-JP" altLang="en-US" smtClean="0"/>
              <a:pPr/>
              <a:t>2013/6/16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4C1F6-E6AB-4534-BDFF-C5727210205E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0" name="グループ化 149"/>
          <p:cNvGrpSpPr/>
          <p:nvPr/>
        </p:nvGrpSpPr>
        <p:grpSpPr>
          <a:xfrm>
            <a:off x="1484784" y="1331640"/>
            <a:ext cx="5040560" cy="7488832"/>
            <a:chOff x="1412776" y="1331640"/>
            <a:chExt cx="5040560" cy="7488832"/>
          </a:xfrm>
        </p:grpSpPr>
        <p:sp>
          <p:nvSpPr>
            <p:cNvPr id="118" name="正方形/長方形 117"/>
            <p:cNvSpPr/>
            <p:nvPr/>
          </p:nvSpPr>
          <p:spPr>
            <a:xfrm>
              <a:off x="1412776" y="5652120"/>
              <a:ext cx="5040560" cy="1440160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9" name="正方形/長方形 118"/>
            <p:cNvSpPr/>
            <p:nvPr/>
          </p:nvSpPr>
          <p:spPr>
            <a:xfrm>
              <a:off x="1412776" y="7092280"/>
              <a:ext cx="5040560" cy="1728192"/>
            </a:xfrm>
            <a:prstGeom prst="rect">
              <a:avLst/>
            </a:prstGeom>
            <a:solidFill>
              <a:srgbClr val="0066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0" name="正方形/長方形 119"/>
            <p:cNvSpPr/>
            <p:nvPr/>
          </p:nvSpPr>
          <p:spPr>
            <a:xfrm>
              <a:off x="1412776" y="4211960"/>
              <a:ext cx="5040560" cy="1440160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1" name="正方形/長方形 120"/>
            <p:cNvSpPr/>
            <p:nvPr/>
          </p:nvSpPr>
          <p:spPr>
            <a:xfrm>
              <a:off x="1412776" y="2771800"/>
              <a:ext cx="5040560" cy="1440160"/>
            </a:xfrm>
            <a:prstGeom prst="rect">
              <a:avLst/>
            </a:prstGeom>
            <a:solidFill>
              <a:srgbClr val="FFC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2" name="正方形/長方形 121"/>
            <p:cNvSpPr/>
            <p:nvPr/>
          </p:nvSpPr>
          <p:spPr>
            <a:xfrm>
              <a:off x="1412776" y="1331640"/>
              <a:ext cx="5040560" cy="1440160"/>
            </a:xfrm>
            <a:prstGeom prst="rect">
              <a:avLst/>
            </a:prstGeom>
            <a:solidFill>
              <a:srgbClr val="FF006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05" name="テキスト ボックス 104"/>
          <p:cNvSpPr txBox="1"/>
          <p:nvPr/>
        </p:nvSpPr>
        <p:spPr>
          <a:xfrm>
            <a:off x="260648" y="179512"/>
            <a:ext cx="62646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800" dirty="0" err="1" smtClean="0">
                <a:latin typeface="HG丸ｺﾞｼｯｸM-PRO" pitchFamily="50" charset="-128"/>
                <a:ea typeface="HG丸ｺﾞｼｯｸM-PRO" pitchFamily="50" charset="-128"/>
              </a:rPr>
              <a:t>たいおんを</a:t>
            </a:r>
            <a:r>
              <a:rPr kumimoji="1" lang="ja-JP" altLang="en-US" sz="2800" dirty="0" smtClean="0">
                <a:latin typeface="HG丸ｺﾞｼｯｸM-PRO" pitchFamily="50" charset="-128"/>
                <a:ea typeface="HG丸ｺﾞｼｯｸM-PRO" pitchFamily="50" charset="-128"/>
              </a:rPr>
              <a:t>　はかろう</a:t>
            </a:r>
            <a:endParaRPr kumimoji="1" lang="ja-JP" altLang="en-US" sz="28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07" name="テキスト ボックス 106"/>
          <p:cNvSpPr txBox="1"/>
          <p:nvPr/>
        </p:nvSpPr>
        <p:spPr>
          <a:xfrm>
            <a:off x="260648" y="755576"/>
            <a:ext cx="626469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dirty="0" err="1" smtClean="0"/>
              <a:t>たいおんを</a:t>
            </a:r>
            <a:r>
              <a:rPr lang="ja-JP" altLang="en-US" dirty="0" smtClean="0"/>
              <a:t>　はかって　</a:t>
            </a:r>
            <a:r>
              <a:rPr lang="ja-JP" altLang="en-US" dirty="0" smtClean="0">
                <a:solidFill>
                  <a:srgbClr val="FF0000"/>
                </a:solidFill>
              </a:rPr>
              <a:t>あか</a:t>
            </a:r>
            <a:r>
              <a:rPr lang="ja-JP" altLang="en-US" dirty="0" smtClean="0"/>
              <a:t>　で　せんを　ひきましょう。</a:t>
            </a:r>
            <a:r>
              <a:rPr kumimoji="1" lang="ja-JP" altLang="en-US" u="sng" dirty="0" smtClean="0"/>
              <a:t>　　　　　　　　　　　　　　　　　</a:t>
            </a:r>
            <a:endParaRPr kumimoji="1" lang="ja-JP" altLang="en-US" u="sng" dirty="0"/>
          </a:p>
        </p:txBody>
      </p:sp>
      <p:grpSp>
        <p:nvGrpSpPr>
          <p:cNvPr id="126" name="グループ化 125"/>
          <p:cNvGrpSpPr/>
          <p:nvPr/>
        </p:nvGrpSpPr>
        <p:grpSpPr>
          <a:xfrm>
            <a:off x="1484784" y="1619672"/>
            <a:ext cx="1930805" cy="7200800"/>
            <a:chOff x="1988840" y="1259632"/>
            <a:chExt cx="1930805" cy="7200800"/>
          </a:xfrm>
        </p:grpSpPr>
        <p:sp>
          <p:nvSpPr>
            <p:cNvPr id="98" name="角丸四角形 97"/>
            <p:cNvSpPr/>
            <p:nvPr/>
          </p:nvSpPr>
          <p:spPr>
            <a:xfrm>
              <a:off x="2348880" y="1259632"/>
              <a:ext cx="288032" cy="72008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25" name="グループ化 124"/>
            <p:cNvGrpSpPr/>
            <p:nvPr/>
          </p:nvGrpSpPr>
          <p:grpSpPr>
            <a:xfrm>
              <a:off x="1988840" y="1475656"/>
              <a:ext cx="1930805" cy="6880830"/>
              <a:chOff x="1988840" y="1475656"/>
              <a:chExt cx="1930805" cy="6880830"/>
            </a:xfrm>
          </p:grpSpPr>
          <p:cxnSp>
            <p:nvCxnSpPr>
              <p:cNvPr id="7" name="直線コネクタ 6"/>
              <p:cNvCxnSpPr/>
              <p:nvPr/>
            </p:nvCxnSpPr>
            <p:spPr>
              <a:xfrm>
                <a:off x="1988840" y="8172400"/>
                <a:ext cx="108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直線コネクタ 7"/>
              <p:cNvCxnSpPr/>
              <p:nvPr/>
            </p:nvCxnSpPr>
            <p:spPr>
              <a:xfrm>
                <a:off x="2132960" y="8028384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直線コネクタ 8"/>
              <p:cNvCxnSpPr/>
              <p:nvPr/>
            </p:nvCxnSpPr>
            <p:spPr>
              <a:xfrm>
                <a:off x="2132960" y="7884368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直線コネクタ 9"/>
              <p:cNvCxnSpPr/>
              <p:nvPr/>
            </p:nvCxnSpPr>
            <p:spPr>
              <a:xfrm>
                <a:off x="2132960" y="7740352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直線コネクタ 10"/>
              <p:cNvCxnSpPr/>
              <p:nvPr/>
            </p:nvCxnSpPr>
            <p:spPr>
              <a:xfrm>
                <a:off x="2132960" y="7596336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直線コネクタ 20"/>
              <p:cNvCxnSpPr/>
              <p:nvPr/>
            </p:nvCxnSpPr>
            <p:spPr>
              <a:xfrm>
                <a:off x="2060848" y="7452320"/>
                <a:ext cx="90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直線コネクタ 21"/>
              <p:cNvCxnSpPr/>
              <p:nvPr/>
            </p:nvCxnSpPr>
            <p:spPr>
              <a:xfrm>
                <a:off x="2132856" y="7308304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線コネクタ 22"/>
              <p:cNvCxnSpPr/>
              <p:nvPr/>
            </p:nvCxnSpPr>
            <p:spPr>
              <a:xfrm>
                <a:off x="2132856" y="7164288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直線コネクタ 23"/>
              <p:cNvCxnSpPr/>
              <p:nvPr/>
            </p:nvCxnSpPr>
            <p:spPr>
              <a:xfrm>
                <a:off x="2132856" y="7020272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直線コネクタ 24"/>
              <p:cNvCxnSpPr/>
              <p:nvPr/>
            </p:nvCxnSpPr>
            <p:spPr>
              <a:xfrm>
                <a:off x="2132856" y="6876256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線コネクタ 25"/>
              <p:cNvCxnSpPr/>
              <p:nvPr/>
            </p:nvCxnSpPr>
            <p:spPr>
              <a:xfrm>
                <a:off x="1988840" y="6732240"/>
                <a:ext cx="108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直線コネクタ 57"/>
              <p:cNvCxnSpPr/>
              <p:nvPr/>
            </p:nvCxnSpPr>
            <p:spPr>
              <a:xfrm>
                <a:off x="2132960" y="6588224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直線コネクタ 58"/>
              <p:cNvCxnSpPr/>
              <p:nvPr/>
            </p:nvCxnSpPr>
            <p:spPr>
              <a:xfrm>
                <a:off x="2132960" y="6444208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直線コネクタ 59"/>
              <p:cNvCxnSpPr/>
              <p:nvPr/>
            </p:nvCxnSpPr>
            <p:spPr>
              <a:xfrm>
                <a:off x="2132960" y="6300192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1" name="直線コネクタ 60"/>
              <p:cNvCxnSpPr/>
              <p:nvPr/>
            </p:nvCxnSpPr>
            <p:spPr>
              <a:xfrm>
                <a:off x="2132960" y="6156176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2" name="直線コネクタ 61"/>
              <p:cNvCxnSpPr/>
              <p:nvPr/>
            </p:nvCxnSpPr>
            <p:spPr>
              <a:xfrm>
                <a:off x="2060848" y="6012160"/>
                <a:ext cx="90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3" name="直線コネクタ 62"/>
              <p:cNvCxnSpPr/>
              <p:nvPr/>
            </p:nvCxnSpPr>
            <p:spPr>
              <a:xfrm>
                <a:off x="2132856" y="5868144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直線コネクタ 63"/>
              <p:cNvCxnSpPr/>
              <p:nvPr/>
            </p:nvCxnSpPr>
            <p:spPr>
              <a:xfrm>
                <a:off x="2132856" y="5724128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直線コネクタ 64"/>
              <p:cNvCxnSpPr/>
              <p:nvPr/>
            </p:nvCxnSpPr>
            <p:spPr>
              <a:xfrm>
                <a:off x="2132856" y="5580112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直線コネクタ 65"/>
              <p:cNvCxnSpPr/>
              <p:nvPr/>
            </p:nvCxnSpPr>
            <p:spPr>
              <a:xfrm>
                <a:off x="2132856" y="5436096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直線コネクタ 66"/>
              <p:cNvCxnSpPr/>
              <p:nvPr/>
            </p:nvCxnSpPr>
            <p:spPr>
              <a:xfrm>
                <a:off x="1988840" y="5292080"/>
                <a:ext cx="108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直線コネクタ 67"/>
              <p:cNvCxnSpPr/>
              <p:nvPr/>
            </p:nvCxnSpPr>
            <p:spPr>
              <a:xfrm>
                <a:off x="2132960" y="5148064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直線コネクタ 68"/>
              <p:cNvCxnSpPr/>
              <p:nvPr/>
            </p:nvCxnSpPr>
            <p:spPr>
              <a:xfrm>
                <a:off x="2132960" y="5004048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直線コネクタ 69"/>
              <p:cNvCxnSpPr/>
              <p:nvPr/>
            </p:nvCxnSpPr>
            <p:spPr>
              <a:xfrm>
                <a:off x="2132960" y="4860032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直線コネクタ 70"/>
              <p:cNvCxnSpPr/>
              <p:nvPr/>
            </p:nvCxnSpPr>
            <p:spPr>
              <a:xfrm>
                <a:off x="2132960" y="4716016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直線コネクタ 71"/>
              <p:cNvCxnSpPr/>
              <p:nvPr/>
            </p:nvCxnSpPr>
            <p:spPr>
              <a:xfrm>
                <a:off x="2060848" y="4572000"/>
                <a:ext cx="90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直線コネクタ 72"/>
              <p:cNvCxnSpPr/>
              <p:nvPr/>
            </p:nvCxnSpPr>
            <p:spPr>
              <a:xfrm>
                <a:off x="2132856" y="4427984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直線コネクタ 73"/>
              <p:cNvCxnSpPr/>
              <p:nvPr/>
            </p:nvCxnSpPr>
            <p:spPr>
              <a:xfrm>
                <a:off x="2132856" y="4283968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直線コネクタ 74"/>
              <p:cNvCxnSpPr/>
              <p:nvPr/>
            </p:nvCxnSpPr>
            <p:spPr>
              <a:xfrm>
                <a:off x="2132856" y="4139952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直線コネクタ 75"/>
              <p:cNvCxnSpPr/>
              <p:nvPr/>
            </p:nvCxnSpPr>
            <p:spPr>
              <a:xfrm>
                <a:off x="2132856" y="3995936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直線コネクタ 76"/>
              <p:cNvCxnSpPr/>
              <p:nvPr/>
            </p:nvCxnSpPr>
            <p:spPr>
              <a:xfrm>
                <a:off x="1988840" y="3851920"/>
                <a:ext cx="108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8" name="直線コネクタ 77"/>
              <p:cNvCxnSpPr/>
              <p:nvPr/>
            </p:nvCxnSpPr>
            <p:spPr>
              <a:xfrm>
                <a:off x="2132960" y="3707904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9" name="直線コネクタ 78"/>
              <p:cNvCxnSpPr/>
              <p:nvPr/>
            </p:nvCxnSpPr>
            <p:spPr>
              <a:xfrm>
                <a:off x="2132960" y="3563888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0" name="直線コネクタ 79"/>
              <p:cNvCxnSpPr/>
              <p:nvPr/>
            </p:nvCxnSpPr>
            <p:spPr>
              <a:xfrm>
                <a:off x="2132960" y="3419872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直線コネクタ 80"/>
              <p:cNvCxnSpPr/>
              <p:nvPr/>
            </p:nvCxnSpPr>
            <p:spPr>
              <a:xfrm>
                <a:off x="2132960" y="3275856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直線コネクタ 81"/>
              <p:cNvCxnSpPr/>
              <p:nvPr/>
            </p:nvCxnSpPr>
            <p:spPr>
              <a:xfrm>
                <a:off x="2060848" y="3131840"/>
                <a:ext cx="90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直線コネクタ 82"/>
              <p:cNvCxnSpPr/>
              <p:nvPr/>
            </p:nvCxnSpPr>
            <p:spPr>
              <a:xfrm>
                <a:off x="2132856" y="2987824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直線コネクタ 83"/>
              <p:cNvCxnSpPr/>
              <p:nvPr/>
            </p:nvCxnSpPr>
            <p:spPr>
              <a:xfrm>
                <a:off x="2132856" y="2843808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直線コネクタ 84"/>
              <p:cNvCxnSpPr/>
              <p:nvPr/>
            </p:nvCxnSpPr>
            <p:spPr>
              <a:xfrm>
                <a:off x="2132856" y="2699792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直線コネクタ 85"/>
              <p:cNvCxnSpPr/>
              <p:nvPr/>
            </p:nvCxnSpPr>
            <p:spPr>
              <a:xfrm>
                <a:off x="2132856" y="2555776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直線コネクタ 86"/>
              <p:cNvCxnSpPr/>
              <p:nvPr/>
            </p:nvCxnSpPr>
            <p:spPr>
              <a:xfrm>
                <a:off x="1988840" y="2411760"/>
                <a:ext cx="108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直線コネクタ 87"/>
              <p:cNvCxnSpPr/>
              <p:nvPr/>
            </p:nvCxnSpPr>
            <p:spPr>
              <a:xfrm>
                <a:off x="2132960" y="2267744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直線コネクタ 88"/>
              <p:cNvCxnSpPr/>
              <p:nvPr/>
            </p:nvCxnSpPr>
            <p:spPr>
              <a:xfrm>
                <a:off x="2132960" y="2123728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直線コネクタ 89"/>
              <p:cNvCxnSpPr/>
              <p:nvPr/>
            </p:nvCxnSpPr>
            <p:spPr>
              <a:xfrm>
                <a:off x="2132960" y="1979712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直線コネクタ 90"/>
              <p:cNvCxnSpPr/>
              <p:nvPr/>
            </p:nvCxnSpPr>
            <p:spPr>
              <a:xfrm>
                <a:off x="2132960" y="1835696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直線コネクタ 91"/>
              <p:cNvCxnSpPr/>
              <p:nvPr/>
            </p:nvCxnSpPr>
            <p:spPr>
              <a:xfrm>
                <a:off x="2060848" y="1691680"/>
                <a:ext cx="90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直線コネクタ 92"/>
              <p:cNvCxnSpPr/>
              <p:nvPr/>
            </p:nvCxnSpPr>
            <p:spPr>
              <a:xfrm>
                <a:off x="2132856" y="1547664"/>
                <a:ext cx="720000" cy="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0" name="テキスト ボックス 99"/>
              <p:cNvSpPr txBox="1"/>
              <p:nvPr/>
            </p:nvSpPr>
            <p:spPr>
              <a:xfrm>
                <a:off x="2996952" y="2227674"/>
                <a:ext cx="87235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2000" b="1" dirty="0" smtClean="0">
                    <a:latin typeface="AR Pゴシック体M" pitchFamily="50" charset="-128"/>
                    <a:ea typeface="AR Pゴシック体M" pitchFamily="50" charset="-128"/>
                  </a:rPr>
                  <a:t>39.0</a:t>
                </a:r>
                <a:r>
                  <a:rPr lang="ja-JP" altLang="en-US" sz="2000" b="1" dirty="0" smtClean="0">
                    <a:latin typeface="AR Pゴシック体M" pitchFamily="50" charset="-128"/>
                    <a:ea typeface="AR Pゴシック体M" pitchFamily="50" charset="-128"/>
                  </a:rPr>
                  <a:t>℃</a:t>
                </a:r>
                <a:endParaRPr kumimoji="1" lang="ja-JP" altLang="en-US" sz="2000" b="1" dirty="0">
                  <a:latin typeface="AR Pゴシック体M" pitchFamily="50" charset="-128"/>
                  <a:ea typeface="AR Pゴシック体M" pitchFamily="50" charset="-128"/>
                </a:endParaRPr>
              </a:p>
            </p:txBody>
          </p:sp>
          <p:sp>
            <p:nvSpPr>
              <p:cNvPr id="101" name="テキスト ボックス 100"/>
              <p:cNvSpPr txBox="1"/>
              <p:nvPr/>
            </p:nvSpPr>
            <p:spPr>
              <a:xfrm>
                <a:off x="3007090" y="3635896"/>
                <a:ext cx="86754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2000" b="1" dirty="0" smtClean="0">
                    <a:latin typeface="AR Pゴシック体M" pitchFamily="50" charset="-128"/>
                    <a:ea typeface="AR Pゴシック体M" pitchFamily="50" charset="-128"/>
                  </a:rPr>
                  <a:t>38.0</a:t>
                </a:r>
                <a:r>
                  <a:rPr lang="ja-JP" altLang="en-US" sz="2000" b="1" dirty="0" smtClean="0">
                    <a:latin typeface="AR Pゴシック体M" pitchFamily="50" charset="-128"/>
                    <a:ea typeface="AR Pゴシック体M" pitchFamily="50" charset="-128"/>
                  </a:rPr>
                  <a:t>℃</a:t>
                </a:r>
                <a:endParaRPr kumimoji="1" lang="ja-JP" altLang="en-US" sz="2000" b="1" dirty="0">
                  <a:latin typeface="AR Pゴシック体M" pitchFamily="50" charset="-128"/>
                  <a:ea typeface="AR Pゴシック体M" pitchFamily="50" charset="-128"/>
                </a:endParaRPr>
              </a:p>
            </p:txBody>
          </p:sp>
          <p:sp>
            <p:nvSpPr>
              <p:cNvPr id="102" name="テキスト ボックス 101"/>
              <p:cNvSpPr txBox="1"/>
              <p:nvPr/>
            </p:nvSpPr>
            <p:spPr>
              <a:xfrm>
                <a:off x="3043958" y="5076056"/>
                <a:ext cx="86433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2000" b="1" dirty="0" smtClean="0">
                    <a:latin typeface="AR Pゴシック体M" pitchFamily="50" charset="-128"/>
                    <a:ea typeface="AR Pゴシック体M" pitchFamily="50" charset="-128"/>
                  </a:rPr>
                  <a:t>37.0</a:t>
                </a:r>
                <a:r>
                  <a:rPr lang="ja-JP" altLang="en-US" sz="2000" b="1" dirty="0" smtClean="0">
                    <a:latin typeface="AR Pゴシック体M" pitchFamily="50" charset="-128"/>
                    <a:ea typeface="AR Pゴシック体M" pitchFamily="50" charset="-128"/>
                  </a:rPr>
                  <a:t>℃</a:t>
                </a:r>
                <a:endParaRPr kumimoji="1" lang="ja-JP" altLang="en-US" sz="2000" b="1" dirty="0">
                  <a:latin typeface="AR Pゴシック体M" pitchFamily="50" charset="-128"/>
                  <a:ea typeface="AR Pゴシック体M" pitchFamily="50" charset="-128"/>
                </a:endParaRPr>
              </a:p>
            </p:txBody>
          </p:sp>
          <p:sp>
            <p:nvSpPr>
              <p:cNvPr id="103" name="テキスト ボックス 102"/>
              <p:cNvSpPr txBox="1"/>
              <p:nvPr/>
            </p:nvSpPr>
            <p:spPr>
              <a:xfrm>
                <a:off x="3052100" y="6548154"/>
                <a:ext cx="86754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2000" b="1" dirty="0" smtClean="0">
                    <a:latin typeface="AR Pゴシック体M" pitchFamily="50" charset="-128"/>
                    <a:ea typeface="AR Pゴシック体M" pitchFamily="50" charset="-128"/>
                  </a:rPr>
                  <a:t>36.0</a:t>
                </a:r>
                <a:r>
                  <a:rPr lang="ja-JP" altLang="en-US" sz="2000" b="1" dirty="0" smtClean="0">
                    <a:latin typeface="AR Pゴシック体M" pitchFamily="50" charset="-128"/>
                    <a:ea typeface="AR Pゴシック体M" pitchFamily="50" charset="-128"/>
                  </a:rPr>
                  <a:t>℃</a:t>
                </a:r>
                <a:endParaRPr kumimoji="1" lang="ja-JP" altLang="en-US" sz="2000" b="1" dirty="0">
                  <a:latin typeface="AR Pゴシック体M" pitchFamily="50" charset="-128"/>
                  <a:ea typeface="AR Pゴシック体M" pitchFamily="50" charset="-128"/>
                </a:endParaRPr>
              </a:p>
            </p:txBody>
          </p:sp>
          <p:sp>
            <p:nvSpPr>
              <p:cNvPr id="104" name="テキスト ボックス 103"/>
              <p:cNvSpPr txBox="1"/>
              <p:nvPr/>
            </p:nvSpPr>
            <p:spPr>
              <a:xfrm>
                <a:off x="2996952" y="7956376"/>
                <a:ext cx="86754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2000" b="1" dirty="0" smtClean="0">
                    <a:latin typeface="AR Pゴシック体M" pitchFamily="50" charset="-128"/>
                    <a:ea typeface="AR Pゴシック体M" pitchFamily="50" charset="-128"/>
                  </a:rPr>
                  <a:t>35.0</a:t>
                </a:r>
                <a:r>
                  <a:rPr lang="ja-JP" altLang="en-US" sz="2000" b="1" dirty="0" smtClean="0">
                    <a:latin typeface="AR Pゴシック体M" pitchFamily="50" charset="-128"/>
                    <a:ea typeface="AR Pゴシック体M" pitchFamily="50" charset="-128"/>
                  </a:rPr>
                  <a:t>℃</a:t>
                </a:r>
                <a:endParaRPr kumimoji="1" lang="ja-JP" altLang="en-US" sz="2000" b="1" dirty="0">
                  <a:latin typeface="AR Pゴシック体M" pitchFamily="50" charset="-128"/>
                  <a:ea typeface="AR Pゴシック体M" pitchFamily="50" charset="-128"/>
                </a:endParaRPr>
              </a:p>
            </p:txBody>
          </p:sp>
          <p:sp>
            <p:nvSpPr>
              <p:cNvPr id="94" name="テキスト ボックス 93"/>
              <p:cNvSpPr txBox="1"/>
              <p:nvPr/>
            </p:nvSpPr>
            <p:spPr>
              <a:xfrm>
                <a:off x="2996952" y="4355976"/>
                <a:ext cx="864339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2000" b="1" dirty="0" smtClean="0">
                    <a:latin typeface="AR Pゴシック体M" pitchFamily="50" charset="-128"/>
                    <a:ea typeface="AR Pゴシック体M" pitchFamily="50" charset="-128"/>
                  </a:rPr>
                  <a:t>37.5</a:t>
                </a:r>
                <a:r>
                  <a:rPr lang="ja-JP" altLang="en-US" sz="2000" b="1" dirty="0" smtClean="0">
                    <a:latin typeface="AR Pゴシック体M" pitchFamily="50" charset="-128"/>
                    <a:ea typeface="AR Pゴシック体M" pitchFamily="50" charset="-128"/>
                  </a:rPr>
                  <a:t>℃</a:t>
                </a:r>
                <a:endParaRPr kumimoji="1" lang="ja-JP" altLang="en-US" sz="2000" b="1" dirty="0">
                  <a:latin typeface="AR Pゴシック体M" pitchFamily="50" charset="-128"/>
                  <a:ea typeface="AR Pゴシック体M" pitchFamily="50" charset="-128"/>
                </a:endParaRPr>
              </a:p>
            </p:txBody>
          </p:sp>
          <p:sp>
            <p:nvSpPr>
              <p:cNvPr id="95" name="テキスト ボックス 94"/>
              <p:cNvSpPr txBox="1"/>
              <p:nvPr/>
            </p:nvSpPr>
            <p:spPr>
              <a:xfrm>
                <a:off x="2996952" y="5796136"/>
                <a:ext cx="86754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2000" b="1" dirty="0" smtClean="0">
                    <a:latin typeface="AR Pゴシック体M" pitchFamily="50" charset="-128"/>
                    <a:ea typeface="AR Pゴシック体M" pitchFamily="50" charset="-128"/>
                  </a:rPr>
                  <a:t>36.5</a:t>
                </a:r>
                <a:r>
                  <a:rPr lang="ja-JP" altLang="en-US" sz="2000" b="1" dirty="0" smtClean="0">
                    <a:latin typeface="AR Pゴシック体M" pitchFamily="50" charset="-128"/>
                    <a:ea typeface="AR Pゴシック体M" pitchFamily="50" charset="-128"/>
                  </a:rPr>
                  <a:t>℃</a:t>
                </a:r>
                <a:endParaRPr kumimoji="1" lang="ja-JP" altLang="en-US" sz="2000" b="1" dirty="0">
                  <a:latin typeface="AR Pゴシック体M" pitchFamily="50" charset="-128"/>
                  <a:ea typeface="AR Pゴシック体M" pitchFamily="50" charset="-128"/>
                </a:endParaRPr>
              </a:p>
            </p:txBody>
          </p:sp>
          <p:sp>
            <p:nvSpPr>
              <p:cNvPr id="96" name="テキスト ボックス 95"/>
              <p:cNvSpPr txBox="1"/>
              <p:nvPr/>
            </p:nvSpPr>
            <p:spPr>
              <a:xfrm>
                <a:off x="2996952" y="7236296"/>
                <a:ext cx="86754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2000" b="1" dirty="0" smtClean="0">
                    <a:latin typeface="AR Pゴシック体M" pitchFamily="50" charset="-128"/>
                    <a:ea typeface="AR Pゴシック体M" pitchFamily="50" charset="-128"/>
                  </a:rPr>
                  <a:t>35.5</a:t>
                </a:r>
                <a:r>
                  <a:rPr lang="ja-JP" altLang="en-US" sz="2000" b="1" dirty="0" smtClean="0">
                    <a:latin typeface="AR Pゴシック体M" pitchFamily="50" charset="-128"/>
                    <a:ea typeface="AR Pゴシック体M" pitchFamily="50" charset="-128"/>
                  </a:rPr>
                  <a:t>℃</a:t>
                </a:r>
                <a:endParaRPr kumimoji="1" lang="ja-JP" altLang="en-US" sz="2000" b="1" dirty="0">
                  <a:latin typeface="AR Pゴシック体M" pitchFamily="50" charset="-128"/>
                  <a:ea typeface="AR Pゴシック体M" pitchFamily="50" charset="-128"/>
                </a:endParaRPr>
              </a:p>
            </p:txBody>
          </p:sp>
          <p:sp>
            <p:nvSpPr>
              <p:cNvPr id="97" name="テキスト ボックス 96"/>
              <p:cNvSpPr txBox="1"/>
              <p:nvPr/>
            </p:nvSpPr>
            <p:spPr>
              <a:xfrm>
                <a:off x="2996952" y="2915816"/>
                <a:ext cx="86754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2000" b="1" dirty="0" smtClean="0">
                    <a:latin typeface="AR Pゴシック体M" pitchFamily="50" charset="-128"/>
                    <a:ea typeface="AR Pゴシック体M" pitchFamily="50" charset="-128"/>
                  </a:rPr>
                  <a:t>38.5</a:t>
                </a:r>
                <a:r>
                  <a:rPr lang="ja-JP" altLang="en-US" sz="2000" b="1" dirty="0" smtClean="0">
                    <a:latin typeface="AR Pゴシック体M" pitchFamily="50" charset="-128"/>
                    <a:ea typeface="AR Pゴシック体M" pitchFamily="50" charset="-128"/>
                  </a:rPr>
                  <a:t>℃</a:t>
                </a:r>
                <a:endParaRPr kumimoji="1" lang="ja-JP" altLang="en-US" sz="2000" b="1" dirty="0">
                  <a:latin typeface="AR Pゴシック体M" pitchFamily="50" charset="-128"/>
                  <a:ea typeface="AR Pゴシック体M" pitchFamily="50" charset="-128"/>
                </a:endParaRPr>
              </a:p>
            </p:txBody>
          </p:sp>
          <p:sp>
            <p:nvSpPr>
              <p:cNvPr id="106" name="テキスト ボックス 105"/>
              <p:cNvSpPr txBox="1"/>
              <p:nvPr/>
            </p:nvSpPr>
            <p:spPr>
              <a:xfrm>
                <a:off x="2988693" y="1475656"/>
                <a:ext cx="872355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ja-JP" sz="2000" b="1" dirty="0" smtClean="0">
                    <a:latin typeface="AR Pゴシック体M" pitchFamily="50" charset="-128"/>
                    <a:ea typeface="AR Pゴシック体M" pitchFamily="50" charset="-128"/>
                  </a:rPr>
                  <a:t>39.5</a:t>
                </a:r>
                <a:r>
                  <a:rPr lang="ja-JP" altLang="en-US" sz="2000" b="1" dirty="0" smtClean="0">
                    <a:latin typeface="AR Pゴシック体M" pitchFamily="50" charset="-128"/>
                    <a:ea typeface="AR Pゴシック体M" pitchFamily="50" charset="-128"/>
                  </a:rPr>
                  <a:t>℃</a:t>
                </a:r>
                <a:endParaRPr kumimoji="1" lang="ja-JP" altLang="en-US" sz="2000" b="1" dirty="0">
                  <a:latin typeface="AR Pゴシック体M" pitchFamily="50" charset="-128"/>
                  <a:ea typeface="AR Pゴシック体M" pitchFamily="50" charset="-128"/>
                </a:endParaRPr>
              </a:p>
            </p:txBody>
          </p:sp>
        </p:grpSp>
      </p:grpSp>
      <p:grpSp>
        <p:nvGrpSpPr>
          <p:cNvPr id="139" name="グループ化 138"/>
          <p:cNvGrpSpPr/>
          <p:nvPr/>
        </p:nvGrpSpPr>
        <p:grpSpPr>
          <a:xfrm>
            <a:off x="-1545888" y="1571081"/>
            <a:ext cx="4902880" cy="5846684"/>
            <a:chOff x="-1663276" y="1571081"/>
            <a:chExt cx="4902880" cy="5846684"/>
          </a:xfrm>
        </p:grpSpPr>
        <p:pic>
          <p:nvPicPr>
            <p:cNvPr id="116" name="図 115" descr="f-cre1.jpg"/>
            <p:cNvPicPr>
              <a:picLocks noChangeAspect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 rot="18435503">
              <a:off x="-2135178" y="2042983"/>
              <a:ext cx="5846684" cy="4902880"/>
            </a:xfrm>
            <a:prstGeom prst="rect">
              <a:avLst/>
            </a:prstGeom>
          </p:spPr>
        </p:pic>
        <p:sp>
          <p:nvSpPr>
            <p:cNvPr id="117" name="正方形/長方形 116"/>
            <p:cNvSpPr/>
            <p:nvPr/>
          </p:nvSpPr>
          <p:spPr>
            <a:xfrm>
              <a:off x="476672" y="3419872"/>
              <a:ext cx="360040" cy="936104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129" name="正方形/長方形 128"/>
          <p:cNvSpPr/>
          <p:nvPr/>
        </p:nvSpPr>
        <p:spPr>
          <a:xfrm>
            <a:off x="3573016" y="1907704"/>
            <a:ext cx="2736304" cy="2304256"/>
          </a:xfrm>
          <a:prstGeom prst="rect">
            <a:avLst/>
          </a:prstGeom>
          <a:noFill/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133" name="図 132" descr="f-csf1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12976" y="2773955"/>
            <a:ext cx="864096" cy="861941"/>
          </a:xfrm>
          <a:prstGeom prst="rect">
            <a:avLst/>
          </a:prstGeom>
        </p:spPr>
      </p:pic>
      <p:pic>
        <p:nvPicPr>
          <p:cNvPr id="135" name="図 134" descr="f-cit1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429001" y="3563888"/>
            <a:ext cx="742202" cy="625012"/>
          </a:xfrm>
          <a:prstGeom prst="rect">
            <a:avLst/>
          </a:prstGeom>
        </p:spPr>
      </p:pic>
      <p:sp>
        <p:nvSpPr>
          <p:cNvPr id="136" name="正方形/長方形 135"/>
          <p:cNvSpPr/>
          <p:nvPr/>
        </p:nvSpPr>
        <p:spPr>
          <a:xfrm>
            <a:off x="4293096" y="2483768"/>
            <a:ext cx="1728192" cy="20162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 err="1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ねつが</a:t>
            </a:r>
            <a:r>
              <a:rPr kumimoji="1" lang="ja-JP" altLang="en-US" sz="1200" b="1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あります。</a:t>
            </a:r>
            <a:endParaRPr kumimoji="1" lang="en-US" altLang="ja-JP" sz="1200" b="1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1200" b="1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kumimoji="1" lang="ja-JP" altLang="en-US" sz="1200" b="1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きょうは　ふとんで</a:t>
            </a:r>
            <a:endParaRPr kumimoji="1" lang="en-US" altLang="ja-JP" sz="1200" b="1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1200" b="1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kumimoji="1" lang="ja-JP" altLang="en-US" sz="1200" b="1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ねます。</a:t>
            </a:r>
            <a:endParaRPr kumimoji="1" lang="ja-JP" altLang="en-US" sz="1200" b="1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30" name="正方形/長方形 129"/>
          <p:cNvSpPr/>
          <p:nvPr/>
        </p:nvSpPr>
        <p:spPr>
          <a:xfrm>
            <a:off x="3573016" y="4211960"/>
            <a:ext cx="2736304" cy="1440160"/>
          </a:xfrm>
          <a:prstGeom prst="rect">
            <a:avLst/>
          </a:prstGeom>
          <a:noFill/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2" name="図 131" descr="f-cry1.jpg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068960" y="4251176"/>
            <a:ext cx="1181958" cy="1184920"/>
          </a:xfrm>
          <a:prstGeom prst="rect">
            <a:avLst/>
          </a:prstGeom>
        </p:spPr>
      </p:pic>
      <p:sp>
        <p:nvSpPr>
          <p:cNvPr id="137" name="正方形/長方形 136"/>
          <p:cNvSpPr/>
          <p:nvPr/>
        </p:nvSpPr>
        <p:spPr>
          <a:xfrm>
            <a:off x="4293096" y="3923928"/>
            <a:ext cx="1872208" cy="20162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すこし </a:t>
            </a:r>
            <a:r>
              <a:rPr kumimoji="1" lang="ja-JP" altLang="en-US" sz="1200" b="1" dirty="0" err="1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ねつが</a:t>
            </a:r>
            <a:r>
              <a:rPr kumimoji="1" lang="ja-JP" altLang="en-US" sz="1200" b="1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あります。</a:t>
            </a:r>
            <a:endParaRPr kumimoji="1" lang="en-US" altLang="ja-JP" sz="1200" b="1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1200" b="1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kumimoji="1" lang="ja-JP" altLang="en-US" sz="1200" b="1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きょうは　</a:t>
            </a:r>
            <a:r>
              <a:rPr lang="ja-JP" altLang="en-US" sz="1200" b="1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あそんだり</a:t>
            </a:r>
            <a:endParaRPr lang="en-US" altLang="ja-JP" sz="1200" b="1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kumimoji="1" lang="en-US" altLang="ja-JP" sz="1200" b="1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b="1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は　しません</a:t>
            </a:r>
            <a:r>
              <a:rPr kumimoji="1" lang="ja-JP" altLang="en-US" sz="1200" b="1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。</a:t>
            </a:r>
            <a:endParaRPr kumimoji="1" lang="ja-JP" altLang="en-US" sz="1200" b="1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31" name="正方形/長方形 130"/>
          <p:cNvSpPr/>
          <p:nvPr/>
        </p:nvSpPr>
        <p:spPr>
          <a:xfrm>
            <a:off x="3573016" y="5652120"/>
            <a:ext cx="2736304" cy="2232248"/>
          </a:xfrm>
          <a:prstGeom prst="rect">
            <a:avLst/>
          </a:prstGeom>
          <a:noFill/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4" name="図 133" descr="f-crx1.jpg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140968" y="5724128"/>
            <a:ext cx="1139527" cy="1111733"/>
          </a:xfrm>
          <a:prstGeom prst="rect">
            <a:avLst/>
          </a:prstGeom>
        </p:spPr>
      </p:pic>
      <p:sp>
        <p:nvSpPr>
          <p:cNvPr id="138" name="正方形/長方形 137"/>
          <p:cNvSpPr/>
          <p:nvPr/>
        </p:nvSpPr>
        <p:spPr>
          <a:xfrm>
            <a:off x="4293096" y="5364088"/>
            <a:ext cx="1728192" cy="20162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げんきです。</a:t>
            </a:r>
            <a:endParaRPr kumimoji="1" lang="en-US" altLang="ja-JP" sz="1200" b="1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1200" b="1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kumimoji="1" lang="ja-JP" altLang="en-US" sz="1200" b="1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そとで　あそんだり</a:t>
            </a:r>
            <a:endParaRPr kumimoji="1" lang="en-US" altLang="ja-JP" sz="1200" b="1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1200" b="1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kumimoji="1" lang="ja-JP" altLang="en-US" sz="1200" b="1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プールにはいったり</a:t>
            </a:r>
            <a:endParaRPr kumimoji="1" lang="en-US" altLang="ja-JP" sz="1200" b="1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1200" b="1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kumimoji="1" lang="ja-JP" altLang="en-US" sz="1200" b="1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できます。</a:t>
            </a:r>
            <a:endParaRPr kumimoji="1" lang="ja-JP" altLang="en-US" sz="1200" b="1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145" name="図 144" descr="f-csf1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212976" y="1333795"/>
            <a:ext cx="864096" cy="861941"/>
          </a:xfrm>
          <a:prstGeom prst="rect">
            <a:avLst/>
          </a:prstGeom>
        </p:spPr>
      </p:pic>
      <p:pic>
        <p:nvPicPr>
          <p:cNvPr id="146" name="図 145" descr="f-cit1.jpg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429001" y="2123728"/>
            <a:ext cx="742202" cy="625012"/>
          </a:xfrm>
          <a:prstGeom prst="rect">
            <a:avLst/>
          </a:prstGeom>
        </p:spPr>
      </p:pic>
      <p:sp>
        <p:nvSpPr>
          <p:cNvPr id="147" name="正方形/長方形 146"/>
          <p:cNvSpPr/>
          <p:nvPr/>
        </p:nvSpPr>
        <p:spPr>
          <a:xfrm>
            <a:off x="4293096" y="1043608"/>
            <a:ext cx="1728192" cy="20162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b="1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すごい　ねつ！</a:t>
            </a:r>
            <a:endParaRPr kumimoji="1" lang="en-US" altLang="ja-JP" sz="1200" b="1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1200" b="1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kumimoji="1" lang="ja-JP" altLang="en-US" sz="1200" b="1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きょうは　ふとんで</a:t>
            </a:r>
            <a:endParaRPr kumimoji="1" lang="en-US" altLang="ja-JP" sz="1200" b="1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1200" b="1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kumimoji="1" lang="ja-JP" altLang="en-US" sz="1200" b="1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ねます。</a:t>
            </a:r>
            <a:endParaRPr kumimoji="1" lang="ja-JP" altLang="en-US" sz="1200" b="1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148" name="図 147" descr="f-crx1.jpg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140968" y="7164288"/>
            <a:ext cx="1139527" cy="1111733"/>
          </a:xfrm>
          <a:prstGeom prst="rect">
            <a:avLst/>
          </a:prstGeom>
        </p:spPr>
      </p:pic>
      <p:sp>
        <p:nvSpPr>
          <p:cNvPr id="149" name="正方形/長方形 148"/>
          <p:cNvSpPr/>
          <p:nvPr/>
        </p:nvSpPr>
        <p:spPr>
          <a:xfrm>
            <a:off x="4293096" y="6804248"/>
            <a:ext cx="1728192" cy="20162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げんきです。</a:t>
            </a:r>
            <a:endParaRPr kumimoji="1" lang="en-US" altLang="ja-JP" sz="1200" b="1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1200" b="1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kumimoji="1" lang="ja-JP" altLang="en-US" sz="1200" b="1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そとで　あそんだり</a:t>
            </a:r>
            <a:endParaRPr kumimoji="1" lang="en-US" altLang="ja-JP" sz="1200" b="1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1200" b="1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kumimoji="1" lang="ja-JP" altLang="en-US" sz="1200" b="1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プールにはいったり</a:t>
            </a:r>
            <a:endParaRPr kumimoji="1" lang="en-US" altLang="ja-JP" sz="1200" b="1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1200" b="1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kumimoji="1" lang="ja-JP" altLang="en-US" sz="1200" b="1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できます。</a:t>
            </a:r>
            <a:endParaRPr kumimoji="1" lang="ja-JP" altLang="en-US" sz="1200" b="1" dirty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51" name="円/楕円 150"/>
          <p:cNvSpPr/>
          <p:nvPr/>
        </p:nvSpPr>
        <p:spPr>
          <a:xfrm>
            <a:off x="1916856" y="8748488"/>
            <a:ext cx="144000" cy="144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45</Words>
  <Application>Microsoft Office PowerPoint</Application>
  <PresentationFormat>画面に合わせる (4:3)</PresentationFormat>
  <Paragraphs>42</Paragraphs>
  <Slides>1</Slides>
  <Notes>1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KUWAMURA</dc:creator>
  <cp:lastModifiedBy>KUWAMURA</cp:lastModifiedBy>
  <cp:revision>17</cp:revision>
  <dcterms:created xsi:type="dcterms:W3CDTF">2013-06-15T04:18:16Z</dcterms:created>
  <dcterms:modified xsi:type="dcterms:W3CDTF">2013-06-15T22:39:25Z</dcterms:modified>
</cp:coreProperties>
</file>